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Open Sauce Bold" charset="1" panose="00000800000000000000"/>
      <p:regular r:id="rId15"/>
    </p:embeddedFont>
    <p:embeddedFont>
      <p:font typeface="Open Sauce" charset="1" panose="00000500000000000000"/>
      <p:regular r:id="rId16"/>
    </p:embeddedFont>
    <p:embeddedFont>
      <p:font typeface="Open Sauce Bold Italics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2.jpe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jpeg" Type="http://schemas.openxmlformats.org/officeDocument/2006/relationships/image"/><Relationship Id="rId11" Target="../media/image17.jpeg" Type="http://schemas.openxmlformats.org/officeDocument/2006/relationships/image"/><Relationship Id="rId12" Target="../media/image18.jpeg" Type="http://schemas.openxmlformats.org/officeDocument/2006/relationships/image"/><Relationship Id="rId13" Target="../media/image19.jpeg" Type="http://schemas.openxmlformats.org/officeDocument/2006/relationships/image"/><Relationship Id="rId2" Target="../media/image14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5.jpe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1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25.pn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7175" y="329823"/>
            <a:ext cx="6314113" cy="8928477"/>
            <a:chOff x="0" y="0"/>
            <a:chExt cx="937042" cy="13250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37042" cy="1325026"/>
            </a:xfrm>
            <a:custGeom>
              <a:avLst/>
              <a:gdLst/>
              <a:ahLst/>
              <a:cxnLst/>
              <a:rect r="r" b="b" t="t" l="l"/>
              <a:pathLst>
                <a:path h="1325026" w="937042">
                  <a:moveTo>
                    <a:pt x="0" y="0"/>
                  </a:moveTo>
                  <a:lnTo>
                    <a:pt x="937042" y="0"/>
                  </a:lnTo>
                  <a:lnTo>
                    <a:pt x="937042" y="1325026"/>
                  </a:lnTo>
                  <a:lnTo>
                    <a:pt x="0" y="1325026"/>
                  </a:lnTo>
                  <a:close/>
                </a:path>
              </a:pathLst>
            </a:custGeom>
            <a:blipFill>
              <a:blip r:embed="rId2"/>
              <a:stretch>
                <a:fillRect l="-729" t="0" r="-72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783805" y="4032334"/>
            <a:ext cx="7991497" cy="1758097"/>
            <a:chOff x="0" y="0"/>
            <a:chExt cx="2104756" cy="4630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4756" cy="463038"/>
            </a:xfrm>
            <a:custGeom>
              <a:avLst/>
              <a:gdLst/>
              <a:ahLst/>
              <a:cxnLst/>
              <a:rect r="r" b="b" t="t" l="l"/>
              <a:pathLst>
                <a:path h="463038" w="2104756">
                  <a:moveTo>
                    <a:pt x="0" y="0"/>
                  </a:moveTo>
                  <a:lnTo>
                    <a:pt x="2104756" y="0"/>
                  </a:lnTo>
                  <a:lnTo>
                    <a:pt x="2104756" y="463038"/>
                  </a:lnTo>
                  <a:lnTo>
                    <a:pt x="0" y="463038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104756" cy="4916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616202" y="5631331"/>
            <a:ext cx="318199" cy="318199"/>
            <a:chOff x="0" y="0"/>
            <a:chExt cx="83806" cy="838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3806" cy="83806"/>
            </a:xfrm>
            <a:custGeom>
              <a:avLst/>
              <a:gdLst/>
              <a:ahLst/>
              <a:cxnLst/>
              <a:rect r="r" b="b" t="t" l="l"/>
              <a:pathLst>
                <a:path h="83806" w="83806">
                  <a:moveTo>
                    <a:pt x="0" y="0"/>
                  </a:moveTo>
                  <a:lnTo>
                    <a:pt x="83806" y="0"/>
                  </a:lnTo>
                  <a:lnTo>
                    <a:pt x="83806" y="83806"/>
                  </a:lnTo>
                  <a:lnTo>
                    <a:pt x="0" y="83806"/>
                  </a:lnTo>
                  <a:close/>
                </a:path>
              </a:pathLst>
            </a:custGeom>
            <a:solidFill>
              <a:srgbClr val="FE7A1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83806" cy="112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9168029"/>
            <a:ext cx="6547359" cy="90271"/>
            <a:chOff x="0" y="0"/>
            <a:chExt cx="1724407" cy="237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24407" cy="23775"/>
            </a:xfrm>
            <a:custGeom>
              <a:avLst/>
              <a:gdLst/>
              <a:ahLst/>
              <a:cxnLst/>
              <a:rect r="r" b="b" t="t" l="l"/>
              <a:pathLst>
                <a:path h="23775" w="1724407">
                  <a:moveTo>
                    <a:pt x="0" y="0"/>
                  </a:moveTo>
                  <a:lnTo>
                    <a:pt x="1724407" y="0"/>
                  </a:lnTo>
                  <a:lnTo>
                    <a:pt x="1724407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724407" cy="5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267803" y="1028700"/>
            <a:ext cx="353568" cy="419100"/>
          </a:xfrm>
          <a:custGeom>
            <a:avLst/>
            <a:gdLst/>
            <a:ahLst/>
            <a:cxnLst/>
            <a:rect r="r" b="b" t="t" l="l"/>
            <a:pathLst>
              <a:path h="419100" w="353568">
                <a:moveTo>
                  <a:pt x="0" y="0"/>
                </a:moveTo>
                <a:lnTo>
                  <a:pt x="353568" y="0"/>
                </a:lnTo>
                <a:lnTo>
                  <a:pt x="353568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6496117" y="5866631"/>
            <a:ext cx="165799" cy="165799"/>
            <a:chOff x="0" y="0"/>
            <a:chExt cx="43667" cy="436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3667" cy="43667"/>
            </a:xfrm>
            <a:custGeom>
              <a:avLst/>
              <a:gdLst/>
              <a:ahLst/>
              <a:cxnLst/>
              <a:rect r="r" b="b" t="t" l="l"/>
              <a:pathLst>
                <a:path h="43667" w="43667">
                  <a:moveTo>
                    <a:pt x="0" y="0"/>
                  </a:moveTo>
                  <a:lnTo>
                    <a:pt x="43667" y="0"/>
                  </a:lnTo>
                  <a:lnTo>
                    <a:pt x="43667" y="43667"/>
                  </a:lnTo>
                  <a:lnTo>
                    <a:pt x="0" y="43667"/>
                  </a:lnTo>
                  <a:close/>
                </a:path>
              </a:pathLst>
            </a:custGeom>
            <a:solidFill>
              <a:srgbClr val="FE7A1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43667" cy="722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8556757" y="6586773"/>
            <a:ext cx="272918" cy="211884"/>
          </a:xfrm>
          <a:custGeom>
            <a:avLst/>
            <a:gdLst/>
            <a:ahLst/>
            <a:cxnLst/>
            <a:rect r="r" b="b" t="t" l="l"/>
            <a:pathLst>
              <a:path h="211884" w="272918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true" rot="0">
            <a:off x="16388997" y="3550808"/>
            <a:ext cx="272918" cy="211884"/>
          </a:xfrm>
          <a:custGeom>
            <a:avLst/>
            <a:gdLst/>
            <a:ahLst/>
            <a:cxnLst/>
            <a:rect r="r" b="b" t="t" l="l"/>
            <a:pathLst>
              <a:path h="211884" w="272918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865728" y="730290"/>
            <a:ext cx="1500948" cy="1015919"/>
          </a:xfrm>
          <a:custGeom>
            <a:avLst/>
            <a:gdLst/>
            <a:ahLst/>
            <a:cxnLst/>
            <a:rect r="r" b="b" t="t" l="l"/>
            <a:pathLst>
              <a:path h="1015919" w="1500948">
                <a:moveTo>
                  <a:pt x="0" y="0"/>
                </a:moveTo>
                <a:lnTo>
                  <a:pt x="1500948" y="0"/>
                </a:lnTo>
                <a:lnTo>
                  <a:pt x="1500948" y="1015920"/>
                </a:lnTo>
                <a:lnTo>
                  <a:pt x="0" y="10159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028700" y="606597"/>
            <a:ext cx="5812232" cy="4701826"/>
            <a:chOff x="0" y="0"/>
            <a:chExt cx="973729" cy="7877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73729" cy="787702"/>
            </a:xfrm>
            <a:custGeom>
              <a:avLst/>
              <a:gdLst/>
              <a:ahLst/>
              <a:cxnLst/>
              <a:rect r="r" b="b" t="t" l="l"/>
              <a:pathLst>
                <a:path h="787702" w="973729">
                  <a:moveTo>
                    <a:pt x="0" y="0"/>
                  </a:moveTo>
                  <a:lnTo>
                    <a:pt x="973729" y="0"/>
                  </a:lnTo>
                  <a:lnTo>
                    <a:pt x="973729" y="787702"/>
                  </a:lnTo>
                  <a:lnTo>
                    <a:pt x="0" y="787702"/>
                  </a:lnTo>
                  <a:close/>
                </a:path>
              </a:pathLst>
            </a:custGeom>
            <a:blipFill>
              <a:blip r:embed="rId8"/>
              <a:stretch>
                <a:fillRect l="-25072" t="0" r="-25072" b="-4402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9149139" y="4674100"/>
            <a:ext cx="8228826" cy="1090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3"/>
              </a:lnSpc>
            </a:pPr>
            <a:r>
              <a:rPr lang="en-US" sz="4896" spc="-401" b="true">
                <a:solidFill>
                  <a:srgbClr val="E8E8E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OrangeHRM Testing Project</a:t>
            </a:r>
          </a:p>
          <a:p>
            <a:pPr algn="l">
              <a:lnSpc>
                <a:spcPts val="4113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8191912" y="8374964"/>
            <a:ext cx="5071640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2013" spc="-100" b="true">
                <a:solidFill>
                  <a:srgbClr val="E8E8E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Presented By</a:t>
            </a:r>
          </a:p>
          <a:p>
            <a:pPr algn="l">
              <a:lnSpc>
                <a:spcPts val="2276"/>
              </a:lnSpc>
            </a:pPr>
            <a:r>
              <a:rPr lang="en-US" sz="1896" spc="-94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Shaimaa Ahmed Mohamed</a:t>
            </a:r>
          </a:p>
          <a:p>
            <a:pPr algn="l">
              <a:lnSpc>
                <a:spcPts val="2276"/>
              </a:lnSpc>
            </a:pPr>
            <a:r>
              <a:rPr lang="en-US" sz="1896" spc="-94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Nada Ahmed Mohamed </a:t>
            </a:r>
          </a:p>
          <a:p>
            <a:pPr algn="l">
              <a:lnSpc>
                <a:spcPts val="2276"/>
              </a:lnSpc>
            </a:pPr>
            <a:r>
              <a:rPr lang="en-US" sz="1896" spc="-94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Nada Eid Shaban </a:t>
            </a:r>
          </a:p>
          <a:p>
            <a:pPr algn="l">
              <a:lnSpc>
                <a:spcPts val="2276"/>
              </a:lnSpc>
            </a:pPr>
            <a:r>
              <a:rPr lang="en-US" sz="1896" spc="-94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Ohood alix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5159" y="3240244"/>
            <a:ext cx="6781983" cy="1295420"/>
            <a:chOff x="0" y="0"/>
            <a:chExt cx="1204812" cy="2301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4812" cy="230130"/>
            </a:xfrm>
            <a:custGeom>
              <a:avLst/>
              <a:gdLst/>
              <a:ahLst/>
              <a:cxnLst/>
              <a:rect r="r" b="b" t="t" l="l"/>
              <a:pathLst>
                <a:path h="230130" w="1204812">
                  <a:moveTo>
                    <a:pt x="0" y="0"/>
                  </a:moveTo>
                  <a:lnTo>
                    <a:pt x="1204812" y="0"/>
                  </a:lnTo>
                  <a:lnTo>
                    <a:pt x="1204812" y="230130"/>
                  </a:lnTo>
                  <a:lnTo>
                    <a:pt x="0" y="230130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204812" cy="258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287288" y="9152358"/>
            <a:ext cx="6178167" cy="90271"/>
            <a:chOff x="0" y="0"/>
            <a:chExt cx="1627172" cy="237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27172" cy="23775"/>
            </a:xfrm>
            <a:custGeom>
              <a:avLst/>
              <a:gdLst/>
              <a:ahLst/>
              <a:cxnLst/>
              <a:rect r="r" b="b" t="t" l="l"/>
              <a:pathLst>
                <a:path h="23775" w="1627172">
                  <a:moveTo>
                    <a:pt x="0" y="0"/>
                  </a:moveTo>
                  <a:lnTo>
                    <a:pt x="1627172" y="0"/>
                  </a:lnTo>
                  <a:lnTo>
                    <a:pt x="1627172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627172" cy="5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9046416"/>
            <a:ext cx="272918" cy="211884"/>
          </a:xfrm>
          <a:custGeom>
            <a:avLst/>
            <a:gdLst/>
            <a:ahLst/>
            <a:cxnLst/>
            <a:rect r="r" b="b" t="t" l="l"/>
            <a:pathLst>
              <a:path h="211884" w="272918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9829924" y="5892590"/>
            <a:ext cx="272918" cy="211884"/>
          </a:xfrm>
          <a:custGeom>
            <a:avLst/>
            <a:gdLst/>
            <a:ahLst/>
            <a:cxnLst/>
            <a:rect r="r" b="b" t="t" l="l"/>
            <a:pathLst>
              <a:path h="211884" w="272918">
                <a:moveTo>
                  <a:pt x="272919" y="211883"/>
                </a:moveTo>
                <a:lnTo>
                  <a:pt x="0" y="211883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2574" y="1028700"/>
            <a:ext cx="353568" cy="419100"/>
          </a:xfrm>
          <a:custGeom>
            <a:avLst/>
            <a:gdLst/>
            <a:ahLst/>
            <a:cxnLst/>
            <a:rect r="r" b="b" t="t" l="l"/>
            <a:pathLst>
              <a:path h="419100" w="353568">
                <a:moveTo>
                  <a:pt x="0" y="0"/>
                </a:moveTo>
                <a:lnTo>
                  <a:pt x="353568" y="0"/>
                </a:lnTo>
                <a:lnTo>
                  <a:pt x="353568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9829924" y="9046416"/>
            <a:ext cx="272918" cy="211884"/>
          </a:xfrm>
          <a:custGeom>
            <a:avLst/>
            <a:gdLst/>
            <a:ahLst/>
            <a:cxnLst/>
            <a:rect r="r" b="b" t="t" l="l"/>
            <a:pathLst>
              <a:path h="211884" w="272918">
                <a:moveTo>
                  <a:pt x="272919" y="0"/>
                </a:moveTo>
                <a:lnTo>
                  <a:pt x="0" y="0"/>
                </a:lnTo>
                <a:lnTo>
                  <a:pt x="0" y="211884"/>
                </a:lnTo>
                <a:lnTo>
                  <a:pt x="272919" y="211884"/>
                </a:lnTo>
                <a:lnTo>
                  <a:pt x="2729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028700" y="5892590"/>
            <a:ext cx="272918" cy="211884"/>
          </a:xfrm>
          <a:custGeom>
            <a:avLst/>
            <a:gdLst/>
            <a:ahLst/>
            <a:cxnLst/>
            <a:rect r="r" b="b" t="t" l="l"/>
            <a:pathLst>
              <a:path h="211884" w="272918">
                <a:moveTo>
                  <a:pt x="0" y="211883"/>
                </a:moveTo>
                <a:lnTo>
                  <a:pt x="272918" y="211883"/>
                </a:lnTo>
                <a:lnTo>
                  <a:pt x="272918" y="0"/>
                </a:lnTo>
                <a:lnTo>
                  <a:pt x="0" y="0"/>
                </a:lnTo>
                <a:lnTo>
                  <a:pt x="0" y="21188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9767549" y="4197914"/>
            <a:ext cx="335294" cy="675501"/>
          </a:xfrm>
          <a:custGeom>
            <a:avLst/>
            <a:gdLst/>
            <a:ahLst/>
            <a:cxnLst/>
            <a:rect r="r" b="b" t="t" l="l"/>
            <a:pathLst>
              <a:path h="675501" w="335294">
                <a:moveTo>
                  <a:pt x="335294" y="0"/>
                </a:moveTo>
                <a:lnTo>
                  <a:pt x="0" y="0"/>
                </a:lnTo>
                <a:lnTo>
                  <a:pt x="0" y="675501"/>
                </a:lnTo>
                <a:lnTo>
                  <a:pt x="335294" y="675501"/>
                </a:lnTo>
                <a:lnTo>
                  <a:pt x="33529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287288" y="2482790"/>
            <a:ext cx="6538367" cy="6775510"/>
          </a:xfrm>
          <a:custGeom>
            <a:avLst/>
            <a:gdLst/>
            <a:ahLst/>
            <a:cxnLst/>
            <a:rect r="r" b="b" t="t" l="l"/>
            <a:pathLst>
              <a:path h="6775510" w="6538367">
                <a:moveTo>
                  <a:pt x="0" y="0"/>
                </a:moveTo>
                <a:lnTo>
                  <a:pt x="6538367" y="0"/>
                </a:lnTo>
                <a:lnTo>
                  <a:pt x="6538367" y="6775510"/>
                </a:lnTo>
                <a:lnTo>
                  <a:pt x="0" y="67755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900419" y="3614237"/>
            <a:ext cx="6496517" cy="763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4"/>
              </a:lnSpc>
            </a:pPr>
            <a:r>
              <a:rPr lang="en-US" b="true" sz="6493" spc="-532">
                <a:solidFill>
                  <a:srgbClr val="E8E8E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Project Scope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6312741"/>
            <a:ext cx="9080269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7"/>
              </a:lnSpc>
            </a:pPr>
            <a:r>
              <a:rPr lang="en-US" sz="2306" spc="-115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The project focuses on testing the core modules of OrangeHRM Web Application: Login, Admin, Employee Management, Leave, and User Info.</a:t>
            </a:r>
          </a:p>
          <a:p>
            <a:pPr algn="l">
              <a:lnSpc>
                <a:spcPts val="2767"/>
              </a:lnSpc>
            </a:pPr>
            <a:r>
              <a:rPr lang="en-US" sz="2306" spc="-115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Ensuring the system supports secure login, accurate employee data handling, proper leave application flow, and correct logout functionality.</a:t>
            </a:r>
          </a:p>
          <a:p>
            <a:pPr algn="l">
              <a:lnSpc>
                <a:spcPts val="2767"/>
              </a:lnSpc>
            </a:pPr>
            <a:r>
              <a:rPr lang="en-US" sz="2306" spc="-115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Both manual and automation testing were performed to validate functionality, usability, reliability, and regression stability.</a:t>
            </a:r>
          </a:p>
          <a:p>
            <a:pPr algn="l">
              <a:lnSpc>
                <a:spcPts val="2767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3617999" cy="2733992"/>
            <a:chOff x="0" y="0"/>
            <a:chExt cx="2175487" cy="16439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5487" cy="1643938"/>
            </a:xfrm>
            <a:custGeom>
              <a:avLst/>
              <a:gdLst/>
              <a:ahLst/>
              <a:cxnLst/>
              <a:rect r="r" b="b" t="t" l="l"/>
              <a:pathLst>
                <a:path h="1643938" w="2175487">
                  <a:moveTo>
                    <a:pt x="0" y="0"/>
                  </a:moveTo>
                  <a:lnTo>
                    <a:pt x="2175487" y="0"/>
                  </a:lnTo>
                  <a:lnTo>
                    <a:pt x="2175487" y="1643938"/>
                  </a:lnTo>
                  <a:lnTo>
                    <a:pt x="0" y="1643938"/>
                  </a:lnTo>
                  <a:close/>
                </a:path>
              </a:pathLst>
            </a:custGeom>
            <a:blipFill>
              <a:blip r:embed="rId2"/>
              <a:stretch>
                <a:fillRect l="-25003" t="0" r="-2500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20872" y="6709802"/>
            <a:ext cx="10732021" cy="2811249"/>
            <a:chOff x="0" y="0"/>
            <a:chExt cx="2826540" cy="7404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26540" cy="740411"/>
            </a:xfrm>
            <a:custGeom>
              <a:avLst/>
              <a:gdLst/>
              <a:ahLst/>
              <a:cxnLst/>
              <a:rect r="r" b="b" t="t" l="l"/>
              <a:pathLst>
                <a:path h="740411" w="2826540">
                  <a:moveTo>
                    <a:pt x="0" y="0"/>
                  </a:moveTo>
                  <a:lnTo>
                    <a:pt x="2826540" y="0"/>
                  </a:lnTo>
                  <a:lnTo>
                    <a:pt x="2826540" y="740411"/>
                  </a:lnTo>
                  <a:lnTo>
                    <a:pt x="0" y="740411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826540" cy="768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6192486"/>
            <a:ext cx="7717730" cy="90271"/>
            <a:chOff x="0" y="0"/>
            <a:chExt cx="2032653" cy="237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32653" cy="23775"/>
            </a:xfrm>
            <a:custGeom>
              <a:avLst/>
              <a:gdLst/>
              <a:ahLst/>
              <a:cxnLst/>
              <a:rect r="r" b="b" t="t" l="l"/>
              <a:pathLst>
                <a:path h="23775" w="2032653">
                  <a:moveTo>
                    <a:pt x="0" y="0"/>
                  </a:moveTo>
                  <a:lnTo>
                    <a:pt x="2032653" y="0"/>
                  </a:lnTo>
                  <a:lnTo>
                    <a:pt x="2032653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032653" cy="5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768833" y="9706112"/>
            <a:ext cx="272918" cy="211884"/>
          </a:xfrm>
          <a:custGeom>
            <a:avLst/>
            <a:gdLst/>
            <a:ahLst/>
            <a:cxnLst/>
            <a:rect r="r" b="b" t="t" l="l"/>
            <a:pathLst>
              <a:path h="211884" w="272918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223309" y="1495342"/>
            <a:ext cx="9363667" cy="543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4"/>
              </a:lnSpc>
            </a:pPr>
            <a:r>
              <a:rPr lang="en-US" b="true" sz="4588" spc="-376">
                <a:solidFill>
                  <a:srgbClr val="E8E8E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Manual Testing Coverage &amp; Highlights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16986382" y="9046416"/>
            <a:ext cx="272918" cy="211884"/>
          </a:xfrm>
          <a:custGeom>
            <a:avLst/>
            <a:gdLst/>
            <a:ahLst/>
            <a:cxnLst/>
            <a:rect r="r" b="b" t="t" l="l"/>
            <a:pathLst>
              <a:path h="211884" w="272918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5459028"/>
            <a:ext cx="7717730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b="true" sz="2400" spc="-120">
                <a:solidFill>
                  <a:srgbClr val="E8E8E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Covered all main workflows, including</a:t>
            </a:r>
          </a:p>
          <a:p>
            <a:pPr algn="ctr">
              <a:lnSpc>
                <a:spcPts val="2879"/>
              </a:lnSpc>
            </a:pPr>
          </a:p>
          <a:p>
            <a:pPr algn="ctr">
              <a:lnSpc>
                <a:spcPts val="2879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953466" y="1028700"/>
            <a:ext cx="353568" cy="419100"/>
          </a:xfrm>
          <a:custGeom>
            <a:avLst/>
            <a:gdLst/>
            <a:ahLst/>
            <a:cxnLst/>
            <a:rect r="r" b="b" t="t" l="l"/>
            <a:pathLst>
              <a:path h="419100" w="353568">
                <a:moveTo>
                  <a:pt x="0" y="0"/>
                </a:moveTo>
                <a:lnTo>
                  <a:pt x="353568" y="0"/>
                </a:lnTo>
                <a:lnTo>
                  <a:pt x="353568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27027" y="7048935"/>
            <a:ext cx="10525866" cy="2209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12"/>
              </a:lnSpc>
            </a:pPr>
            <a:r>
              <a:rPr lang="en-US" sz="1843" spc="-92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Valid &amp; invalid login scenarios</a:t>
            </a:r>
          </a:p>
          <a:p>
            <a:pPr algn="l">
              <a:lnSpc>
                <a:spcPts val="2212"/>
              </a:lnSpc>
            </a:pPr>
            <a:r>
              <a:rPr lang="en-US" sz="1843" spc="-92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Add / Edit / Delete employee</a:t>
            </a:r>
          </a:p>
          <a:p>
            <a:pPr algn="l">
              <a:lnSpc>
                <a:spcPts val="2212"/>
              </a:lnSpc>
            </a:pPr>
            <a:r>
              <a:rPr lang="en-US" sz="1843" spc="-92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Apply leave &amp; check leave status</a:t>
            </a:r>
          </a:p>
          <a:p>
            <a:pPr algn="l">
              <a:lnSpc>
                <a:spcPts val="2212"/>
              </a:lnSpc>
            </a:pPr>
            <a:r>
              <a:rPr lang="en-US" sz="1843" spc="-92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Update personal details</a:t>
            </a:r>
          </a:p>
          <a:p>
            <a:pPr algn="l">
              <a:lnSpc>
                <a:spcPts val="2212"/>
              </a:lnSpc>
            </a:pPr>
            <a:r>
              <a:rPr lang="en-US" sz="1843" spc="-92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Admin role permissions</a:t>
            </a:r>
          </a:p>
          <a:p>
            <a:pPr algn="l">
              <a:lnSpc>
                <a:spcPts val="2212"/>
              </a:lnSpc>
            </a:pPr>
            <a:r>
              <a:rPr lang="en-US" sz="1843" spc="-92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Designed detailed test cases, executed them, and logged defects.</a:t>
            </a:r>
          </a:p>
          <a:p>
            <a:pPr algn="l">
              <a:lnSpc>
                <a:spcPts val="2212"/>
              </a:lnSpc>
            </a:pPr>
            <a:r>
              <a:rPr lang="en-US" sz="1843" spc="-92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Identified several UI issues, validation problems, and workflow inconsistencies during the manual phase.</a:t>
            </a:r>
          </a:p>
          <a:p>
            <a:pPr algn="l">
              <a:lnSpc>
                <a:spcPts val="2212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true" rot="0">
            <a:off x="10768833" y="3550808"/>
            <a:ext cx="272918" cy="211884"/>
          </a:xfrm>
          <a:custGeom>
            <a:avLst/>
            <a:gdLst/>
            <a:ahLst/>
            <a:cxnLst/>
            <a:rect r="r" b="b" t="t" l="l"/>
            <a:pathLst>
              <a:path h="211884" w="272918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true" rot="0">
            <a:off x="16986531" y="3550808"/>
            <a:ext cx="272918" cy="211884"/>
          </a:xfrm>
          <a:custGeom>
            <a:avLst/>
            <a:gdLst/>
            <a:ahLst/>
            <a:cxnLst/>
            <a:rect r="r" b="b" t="t" l="l"/>
            <a:pathLst>
              <a:path h="211884" w="272918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1663886" y="4450807"/>
            <a:ext cx="5322496" cy="3663900"/>
            <a:chOff x="0" y="0"/>
            <a:chExt cx="3200394" cy="220308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200394" cy="2203087"/>
            </a:xfrm>
            <a:custGeom>
              <a:avLst/>
              <a:gdLst/>
              <a:ahLst/>
              <a:cxnLst/>
              <a:rect r="r" b="b" t="t" l="l"/>
              <a:pathLst>
                <a:path h="2203087" w="3200394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7"/>
              <a:stretch>
                <a:fillRect l="-17820" t="0" r="-1782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28700" y="5053229"/>
            <a:ext cx="7717730" cy="90271"/>
            <a:chOff x="0" y="0"/>
            <a:chExt cx="2032653" cy="237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32653" cy="23775"/>
            </a:xfrm>
            <a:custGeom>
              <a:avLst/>
              <a:gdLst/>
              <a:ahLst/>
              <a:cxnLst/>
              <a:rect r="r" b="b" t="t" l="l"/>
              <a:pathLst>
                <a:path h="23775" w="2032653">
                  <a:moveTo>
                    <a:pt x="0" y="0"/>
                  </a:moveTo>
                  <a:lnTo>
                    <a:pt x="2032653" y="0"/>
                  </a:lnTo>
                  <a:lnTo>
                    <a:pt x="2032653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2032653" cy="5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true" flipV="false" rot="0">
            <a:off x="6589799" y="3087191"/>
            <a:ext cx="335294" cy="675501"/>
          </a:xfrm>
          <a:custGeom>
            <a:avLst/>
            <a:gdLst/>
            <a:ahLst/>
            <a:cxnLst/>
            <a:rect r="r" b="b" t="t" l="l"/>
            <a:pathLst>
              <a:path h="675501" w="335294">
                <a:moveTo>
                  <a:pt x="335294" y="0"/>
                </a:moveTo>
                <a:lnTo>
                  <a:pt x="0" y="0"/>
                </a:lnTo>
                <a:lnTo>
                  <a:pt x="0" y="675501"/>
                </a:lnTo>
                <a:lnTo>
                  <a:pt x="335294" y="675501"/>
                </a:lnTo>
                <a:lnTo>
                  <a:pt x="33529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0467" y="6039757"/>
            <a:ext cx="7519861" cy="3473534"/>
            <a:chOff x="0" y="0"/>
            <a:chExt cx="7281760" cy="33635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81760" cy="3363551"/>
            </a:xfrm>
            <a:custGeom>
              <a:avLst/>
              <a:gdLst/>
              <a:ahLst/>
              <a:cxnLst/>
              <a:rect r="r" b="b" t="t" l="l"/>
              <a:pathLst>
                <a:path h="3363551" w="7281760">
                  <a:moveTo>
                    <a:pt x="0" y="0"/>
                  </a:moveTo>
                  <a:lnTo>
                    <a:pt x="7281760" y="0"/>
                  </a:lnTo>
                  <a:lnTo>
                    <a:pt x="7281760" y="3363551"/>
                  </a:lnTo>
                  <a:lnTo>
                    <a:pt x="0" y="3363551"/>
                  </a:lnTo>
                  <a:close/>
                </a:path>
              </a:pathLst>
            </a:custGeom>
            <a:blipFill>
              <a:blip r:embed="rId2"/>
              <a:stretch>
                <a:fillRect l="0" t="-2634" r="0" b="-263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67867" y="5904864"/>
            <a:ext cx="8941896" cy="2917581"/>
            <a:chOff x="0" y="0"/>
            <a:chExt cx="2355067" cy="7684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55067" cy="768416"/>
            </a:xfrm>
            <a:custGeom>
              <a:avLst/>
              <a:gdLst/>
              <a:ahLst/>
              <a:cxnLst/>
              <a:rect r="r" b="b" t="t" l="l"/>
              <a:pathLst>
                <a:path h="768416" w="2355067">
                  <a:moveTo>
                    <a:pt x="0" y="0"/>
                  </a:moveTo>
                  <a:lnTo>
                    <a:pt x="2355067" y="0"/>
                  </a:lnTo>
                  <a:lnTo>
                    <a:pt x="2355067" y="768416"/>
                  </a:lnTo>
                  <a:lnTo>
                    <a:pt x="0" y="768416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355067" cy="7969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9645206"/>
            <a:ext cx="6395583" cy="90271"/>
            <a:chOff x="0" y="0"/>
            <a:chExt cx="1684433" cy="237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84433" cy="23775"/>
            </a:xfrm>
            <a:custGeom>
              <a:avLst/>
              <a:gdLst/>
              <a:ahLst/>
              <a:cxnLst/>
              <a:rect r="r" b="b" t="t" l="l"/>
              <a:pathLst>
                <a:path h="23775" w="1684433">
                  <a:moveTo>
                    <a:pt x="0" y="0"/>
                  </a:moveTo>
                  <a:lnTo>
                    <a:pt x="1684433" y="0"/>
                  </a:lnTo>
                  <a:lnTo>
                    <a:pt x="1684433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684433" cy="5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491083" y="1028700"/>
            <a:ext cx="353568" cy="419100"/>
          </a:xfrm>
          <a:custGeom>
            <a:avLst/>
            <a:gdLst/>
            <a:ahLst/>
            <a:cxnLst/>
            <a:rect r="r" b="b" t="t" l="l"/>
            <a:pathLst>
              <a:path h="419100" w="353568">
                <a:moveTo>
                  <a:pt x="0" y="0"/>
                </a:moveTo>
                <a:lnTo>
                  <a:pt x="353568" y="0"/>
                </a:lnTo>
                <a:lnTo>
                  <a:pt x="353568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9523999" y="9046416"/>
            <a:ext cx="272918" cy="211884"/>
          </a:xfrm>
          <a:custGeom>
            <a:avLst/>
            <a:gdLst/>
            <a:ahLst/>
            <a:cxnLst/>
            <a:rect r="r" b="b" t="t" l="l"/>
            <a:pathLst>
              <a:path h="211884" w="272918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595043" y="2953828"/>
            <a:ext cx="6664257" cy="89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1"/>
              </a:lnSpc>
            </a:pPr>
            <a:r>
              <a:rPr lang="en-US" b="true" sz="3989" spc="-327">
                <a:solidFill>
                  <a:srgbClr val="E8E8E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Overview of Reported Issues</a:t>
            </a:r>
          </a:p>
          <a:p>
            <a:pPr algn="l">
              <a:lnSpc>
                <a:spcPts val="3351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838351" y="6409961"/>
            <a:ext cx="6600929" cy="1916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1"/>
              </a:lnSpc>
            </a:pPr>
            <a:r>
              <a:rPr lang="en-US" sz="2609" spc="-13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The following screenshots highlight the bugs identified during the manual testing phase.</a:t>
            </a:r>
          </a:p>
          <a:p>
            <a:pPr algn="l">
              <a:lnSpc>
                <a:spcPts val="3131"/>
              </a:lnSpc>
            </a:pPr>
          </a:p>
          <a:p>
            <a:pPr algn="l">
              <a:lnSpc>
                <a:spcPts val="3131"/>
              </a:lnSpc>
            </a:pPr>
            <a:r>
              <a:rPr lang="en-US" sz="2609" spc="-13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Bugs were logged on Jira, including severity, priority, and steps to reproduce.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0">
            <a:off x="7878428" y="5567113"/>
            <a:ext cx="335294" cy="675501"/>
          </a:xfrm>
          <a:custGeom>
            <a:avLst/>
            <a:gdLst/>
            <a:ahLst/>
            <a:cxnLst/>
            <a:rect r="r" b="b" t="t" l="l"/>
            <a:pathLst>
              <a:path h="675501" w="335294">
                <a:moveTo>
                  <a:pt x="335294" y="0"/>
                </a:moveTo>
                <a:lnTo>
                  <a:pt x="0" y="0"/>
                </a:lnTo>
                <a:lnTo>
                  <a:pt x="0" y="675501"/>
                </a:lnTo>
                <a:lnTo>
                  <a:pt x="335294" y="675501"/>
                </a:lnTo>
                <a:lnTo>
                  <a:pt x="33529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181355"/>
            <a:ext cx="10467361" cy="5076945"/>
            <a:chOff x="0" y="0"/>
            <a:chExt cx="2756836" cy="13371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56836" cy="1337138"/>
            </a:xfrm>
            <a:custGeom>
              <a:avLst/>
              <a:gdLst/>
              <a:ahLst/>
              <a:cxnLst/>
              <a:rect r="r" b="b" t="t" l="l"/>
              <a:pathLst>
                <a:path h="1337138" w="2756836">
                  <a:moveTo>
                    <a:pt x="0" y="0"/>
                  </a:moveTo>
                  <a:lnTo>
                    <a:pt x="2756836" y="0"/>
                  </a:lnTo>
                  <a:lnTo>
                    <a:pt x="2756836" y="1337138"/>
                  </a:lnTo>
                  <a:lnTo>
                    <a:pt x="0" y="1337138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756836" cy="13657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6497009"/>
            <a:ext cx="4232455" cy="2799665"/>
            <a:chOff x="0" y="0"/>
            <a:chExt cx="2544957" cy="16834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44957" cy="1683427"/>
            </a:xfrm>
            <a:custGeom>
              <a:avLst/>
              <a:gdLst/>
              <a:ahLst/>
              <a:cxnLst/>
              <a:rect r="r" b="b" t="t" l="l"/>
              <a:pathLst>
                <a:path h="1683427" w="2544957">
                  <a:moveTo>
                    <a:pt x="0" y="0"/>
                  </a:moveTo>
                  <a:lnTo>
                    <a:pt x="2544957" y="0"/>
                  </a:lnTo>
                  <a:lnTo>
                    <a:pt x="2544957" y="1683427"/>
                  </a:lnTo>
                  <a:lnTo>
                    <a:pt x="0" y="1683427"/>
                  </a:lnTo>
                  <a:close/>
                </a:path>
              </a:pathLst>
            </a:custGeom>
            <a:blipFill>
              <a:blip r:embed="rId2"/>
              <a:stretch>
                <a:fillRect l="0" t="-41344" r="0" b="-56596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9205152"/>
            <a:ext cx="10467361" cy="91248"/>
            <a:chOff x="0" y="0"/>
            <a:chExt cx="2756836" cy="240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56836" cy="24032"/>
            </a:xfrm>
            <a:custGeom>
              <a:avLst/>
              <a:gdLst/>
              <a:ahLst/>
              <a:cxnLst/>
              <a:rect r="r" b="b" t="t" l="l"/>
              <a:pathLst>
                <a:path h="24032" w="2756836">
                  <a:moveTo>
                    <a:pt x="0" y="0"/>
                  </a:moveTo>
                  <a:lnTo>
                    <a:pt x="2756836" y="0"/>
                  </a:lnTo>
                  <a:lnTo>
                    <a:pt x="2756836" y="24032"/>
                  </a:lnTo>
                  <a:lnTo>
                    <a:pt x="0" y="24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756836" cy="52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464505" y="9590508"/>
            <a:ext cx="272918" cy="211884"/>
          </a:xfrm>
          <a:custGeom>
            <a:avLst/>
            <a:gdLst/>
            <a:ahLst/>
            <a:cxnLst/>
            <a:rect r="r" b="b" t="t" l="l"/>
            <a:pathLst>
              <a:path h="211884" w="272918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560926"/>
            <a:ext cx="11407340" cy="744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3"/>
              </a:lnSpc>
            </a:pPr>
            <a:r>
              <a:rPr lang="en-US" sz="6408" spc="-525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Automation Architecture &amp; Demo</a:t>
            </a:r>
          </a:p>
        </p:txBody>
      </p:sp>
      <p:sp>
        <p:nvSpPr>
          <p:cNvPr name="Freeform 12" id="12"/>
          <p:cNvSpPr/>
          <p:nvPr/>
        </p:nvSpPr>
        <p:spPr>
          <a:xfrm flipH="true" flipV="true" rot="0">
            <a:off x="16986382" y="4181355"/>
            <a:ext cx="272918" cy="211884"/>
          </a:xfrm>
          <a:custGeom>
            <a:avLst/>
            <a:gdLst/>
            <a:ahLst/>
            <a:cxnLst/>
            <a:rect r="r" b="b" t="t" l="l"/>
            <a:pathLst>
              <a:path h="211884" w="272918">
                <a:moveTo>
                  <a:pt x="272918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8" y="0"/>
                </a:lnTo>
                <a:lnTo>
                  <a:pt x="272918" y="2118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433108" y="5353050"/>
            <a:ext cx="468973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b="true" sz="2499" spc="-124">
                <a:solidFill>
                  <a:srgbClr val="FE7A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Automation implemented using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28413" y="5915025"/>
            <a:ext cx="6771897" cy="338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699" spc="-84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Selenium WebDriver + Java</a:t>
            </a:r>
          </a:p>
          <a:p>
            <a:pPr algn="l">
              <a:lnSpc>
                <a:spcPts val="2039"/>
              </a:lnSpc>
            </a:pPr>
            <a:r>
              <a:rPr lang="en-US" sz="1699" spc="-84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TestNG Framework</a:t>
            </a:r>
          </a:p>
          <a:p>
            <a:pPr algn="l">
              <a:lnSpc>
                <a:spcPts val="2039"/>
              </a:lnSpc>
            </a:pPr>
            <a:r>
              <a:rPr lang="en-US" sz="1699" spc="-84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Page Object Model (POM)</a:t>
            </a:r>
          </a:p>
          <a:p>
            <a:pPr algn="l">
              <a:lnSpc>
                <a:spcPts val="2039"/>
              </a:lnSpc>
            </a:pPr>
            <a:r>
              <a:rPr lang="en-US" sz="1699" spc="-84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Maven for dependency management</a:t>
            </a:r>
          </a:p>
          <a:p>
            <a:pPr algn="l">
              <a:lnSpc>
                <a:spcPts val="2039"/>
              </a:lnSpc>
            </a:pPr>
            <a:r>
              <a:rPr lang="en-US" sz="1699" spc="-84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Allure Reporting for detailed results &amp; screenshots</a:t>
            </a:r>
          </a:p>
          <a:p>
            <a:pPr algn="l">
              <a:lnSpc>
                <a:spcPts val="2399"/>
              </a:lnSpc>
            </a:pPr>
            <a:r>
              <a:rPr lang="en-US" sz="1999" spc="-99" b="true">
                <a:solidFill>
                  <a:srgbClr val="FE7A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Automated critical scenarios:</a:t>
            </a:r>
          </a:p>
          <a:p>
            <a:pPr algn="l">
              <a:lnSpc>
                <a:spcPts val="2039"/>
              </a:lnSpc>
            </a:pPr>
            <a:r>
              <a:rPr lang="en-US" sz="1699" spc="-84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Login with valid credentials</a:t>
            </a:r>
          </a:p>
          <a:p>
            <a:pPr algn="l">
              <a:lnSpc>
                <a:spcPts val="2039"/>
              </a:lnSpc>
            </a:pPr>
            <a:r>
              <a:rPr lang="en-US" sz="1699" spc="-84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Add new employee</a:t>
            </a:r>
          </a:p>
          <a:p>
            <a:pPr algn="l">
              <a:lnSpc>
                <a:spcPts val="2039"/>
              </a:lnSpc>
            </a:pPr>
            <a:r>
              <a:rPr lang="en-US" sz="1699" spc="-84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Apply leave</a:t>
            </a:r>
          </a:p>
          <a:p>
            <a:pPr algn="l">
              <a:lnSpc>
                <a:spcPts val="2039"/>
              </a:lnSpc>
            </a:pPr>
            <a:r>
              <a:rPr lang="en-US" sz="1699" spc="-84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Logout</a:t>
            </a:r>
          </a:p>
          <a:p>
            <a:pPr algn="l">
              <a:lnSpc>
                <a:spcPts val="2039"/>
              </a:lnSpc>
            </a:pPr>
            <a:r>
              <a:rPr lang="en-US" sz="1699" spc="-84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Framework designed to support scalability, reusability, and easy maintenance.</a:t>
            </a:r>
          </a:p>
          <a:p>
            <a:pPr algn="l">
              <a:lnSpc>
                <a:spcPts val="2039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262698" y="9486900"/>
            <a:ext cx="353568" cy="419100"/>
          </a:xfrm>
          <a:custGeom>
            <a:avLst/>
            <a:gdLst/>
            <a:ahLst/>
            <a:cxnLst/>
            <a:rect r="r" b="b" t="t" l="l"/>
            <a:pathLst>
              <a:path h="419100" w="353568">
                <a:moveTo>
                  <a:pt x="0" y="0"/>
                </a:moveTo>
                <a:lnTo>
                  <a:pt x="353568" y="0"/>
                </a:lnTo>
                <a:lnTo>
                  <a:pt x="353568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true" rot="0">
            <a:off x="12600964" y="4181355"/>
            <a:ext cx="272918" cy="211884"/>
          </a:xfrm>
          <a:custGeom>
            <a:avLst/>
            <a:gdLst/>
            <a:ahLst/>
            <a:cxnLst/>
            <a:rect r="r" b="b" t="t" l="l"/>
            <a:pathLst>
              <a:path h="211884" w="272918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600964" y="678092"/>
            <a:ext cx="4658336" cy="2903461"/>
            <a:chOff x="0" y="0"/>
            <a:chExt cx="2801037" cy="174583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801037" cy="1745839"/>
            </a:xfrm>
            <a:custGeom>
              <a:avLst/>
              <a:gdLst/>
              <a:ahLst/>
              <a:cxnLst/>
              <a:rect r="r" b="b" t="t" l="l"/>
              <a:pathLst>
                <a:path h="1745839" w="2801037">
                  <a:moveTo>
                    <a:pt x="0" y="0"/>
                  </a:moveTo>
                  <a:lnTo>
                    <a:pt x="2801037" y="0"/>
                  </a:lnTo>
                  <a:lnTo>
                    <a:pt x="2801037" y="1745839"/>
                  </a:lnTo>
                  <a:lnTo>
                    <a:pt x="0" y="1745839"/>
                  </a:lnTo>
                  <a:close/>
                </a:path>
              </a:pathLst>
            </a:custGeom>
            <a:blipFill>
              <a:blip r:embed="rId7"/>
              <a:stretch>
                <a:fillRect l="0" t="-55034" r="0" b="-55034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true" flipV="false" rot="0">
            <a:off x="1028700" y="2906052"/>
            <a:ext cx="335294" cy="675501"/>
          </a:xfrm>
          <a:custGeom>
            <a:avLst/>
            <a:gdLst/>
            <a:ahLst/>
            <a:cxnLst/>
            <a:rect r="r" b="b" t="t" l="l"/>
            <a:pathLst>
              <a:path h="675501" w="335294">
                <a:moveTo>
                  <a:pt x="335294" y="0"/>
                </a:moveTo>
                <a:lnTo>
                  <a:pt x="0" y="0"/>
                </a:lnTo>
                <a:lnTo>
                  <a:pt x="0" y="675501"/>
                </a:lnTo>
                <a:lnTo>
                  <a:pt x="335294" y="675501"/>
                </a:lnTo>
                <a:lnTo>
                  <a:pt x="33529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261155" y="3243803"/>
            <a:ext cx="1906654" cy="6052871"/>
          </a:xfrm>
          <a:custGeom>
            <a:avLst/>
            <a:gdLst/>
            <a:ahLst/>
            <a:cxnLst/>
            <a:rect r="r" b="b" t="t" l="l"/>
            <a:pathLst>
              <a:path h="6052871" w="1906654">
                <a:moveTo>
                  <a:pt x="0" y="0"/>
                </a:moveTo>
                <a:lnTo>
                  <a:pt x="1906654" y="0"/>
                </a:lnTo>
                <a:lnTo>
                  <a:pt x="1906654" y="6052870"/>
                </a:lnTo>
                <a:lnTo>
                  <a:pt x="0" y="60528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167809" y="5724525"/>
            <a:ext cx="4328252" cy="3624911"/>
          </a:xfrm>
          <a:custGeom>
            <a:avLst/>
            <a:gdLst/>
            <a:ahLst/>
            <a:cxnLst/>
            <a:rect r="r" b="b" t="t" l="l"/>
            <a:pathLst>
              <a:path h="3624911" w="4328252">
                <a:moveTo>
                  <a:pt x="0" y="0"/>
                </a:moveTo>
                <a:lnTo>
                  <a:pt x="4328252" y="0"/>
                </a:lnTo>
                <a:lnTo>
                  <a:pt x="4328252" y="3624911"/>
                </a:lnTo>
                <a:lnTo>
                  <a:pt x="0" y="36249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299634" y="3547137"/>
            <a:ext cx="4064602" cy="1991650"/>
          </a:xfrm>
          <a:custGeom>
            <a:avLst/>
            <a:gdLst/>
            <a:ahLst/>
            <a:cxnLst/>
            <a:rect r="r" b="b" t="t" l="l"/>
            <a:pathLst>
              <a:path h="1991650" w="4064602">
                <a:moveTo>
                  <a:pt x="0" y="0"/>
                </a:moveTo>
                <a:lnTo>
                  <a:pt x="4064602" y="0"/>
                </a:lnTo>
                <a:lnTo>
                  <a:pt x="4064602" y="1991651"/>
                </a:lnTo>
                <a:lnTo>
                  <a:pt x="0" y="199165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43014" r="0" b="-28414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63994" y="3243803"/>
            <a:ext cx="3364714" cy="2774692"/>
          </a:xfrm>
          <a:custGeom>
            <a:avLst/>
            <a:gdLst/>
            <a:ahLst/>
            <a:cxnLst/>
            <a:rect r="r" b="b" t="t" l="l"/>
            <a:pathLst>
              <a:path h="2774692" w="3364714">
                <a:moveTo>
                  <a:pt x="0" y="0"/>
                </a:moveTo>
                <a:lnTo>
                  <a:pt x="3364714" y="0"/>
                </a:lnTo>
                <a:lnTo>
                  <a:pt x="3364714" y="2774692"/>
                </a:lnTo>
                <a:lnTo>
                  <a:pt x="0" y="277469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3587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228480" y="5724639"/>
            <a:ext cx="6030820" cy="3013989"/>
            <a:chOff x="0" y="0"/>
            <a:chExt cx="9532238" cy="47638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32238" cy="4763874"/>
            </a:xfrm>
            <a:custGeom>
              <a:avLst/>
              <a:gdLst/>
              <a:ahLst/>
              <a:cxnLst/>
              <a:rect r="r" b="b" t="t" l="l"/>
              <a:pathLst>
                <a:path h="4763874" w="9532238">
                  <a:moveTo>
                    <a:pt x="0" y="0"/>
                  </a:moveTo>
                  <a:lnTo>
                    <a:pt x="9532238" y="0"/>
                  </a:lnTo>
                  <a:lnTo>
                    <a:pt x="9532238" y="4763874"/>
                  </a:lnTo>
                  <a:lnTo>
                    <a:pt x="0" y="4763874"/>
                  </a:lnTo>
                  <a:close/>
                </a:path>
              </a:pathLst>
            </a:custGeom>
            <a:blipFill>
              <a:blip r:embed="rId2"/>
              <a:stretch>
                <a:fillRect l="0" t="-3150" r="0" b="-315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2380661"/>
            <a:ext cx="8715676" cy="4279213"/>
            <a:chOff x="0" y="0"/>
            <a:chExt cx="2295487" cy="11270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95487" cy="1127036"/>
            </a:xfrm>
            <a:custGeom>
              <a:avLst/>
              <a:gdLst/>
              <a:ahLst/>
              <a:cxnLst/>
              <a:rect r="r" b="b" t="t" l="l"/>
              <a:pathLst>
                <a:path h="1127036" w="2295487">
                  <a:moveTo>
                    <a:pt x="0" y="0"/>
                  </a:moveTo>
                  <a:lnTo>
                    <a:pt x="2295487" y="0"/>
                  </a:lnTo>
                  <a:lnTo>
                    <a:pt x="2295487" y="1127036"/>
                  </a:lnTo>
                  <a:lnTo>
                    <a:pt x="0" y="1127036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295487" cy="1155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1663110"/>
            <a:ext cx="6375753" cy="90271"/>
            <a:chOff x="0" y="0"/>
            <a:chExt cx="1679211" cy="237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9211" cy="23775"/>
            </a:xfrm>
            <a:custGeom>
              <a:avLst/>
              <a:gdLst/>
              <a:ahLst/>
              <a:cxnLst/>
              <a:rect r="r" b="b" t="t" l="l"/>
              <a:pathLst>
                <a:path h="23775" w="1679211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228480" y="9048750"/>
            <a:ext cx="272918" cy="211884"/>
          </a:xfrm>
          <a:custGeom>
            <a:avLst/>
            <a:gdLst/>
            <a:ahLst/>
            <a:cxnLst/>
            <a:rect r="r" b="b" t="t" l="l"/>
            <a:pathLst>
              <a:path h="211884" w="272918">
                <a:moveTo>
                  <a:pt x="0" y="0"/>
                </a:moveTo>
                <a:lnTo>
                  <a:pt x="272919" y="0"/>
                </a:lnTo>
                <a:lnTo>
                  <a:pt x="272919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33552" y="8133555"/>
            <a:ext cx="8182472" cy="705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7"/>
              </a:lnSpc>
            </a:pPr>
            <a:r>
              <a:rPr lang="en-US" b="true" sz="5972" spc="-489">
                <a:solidFill>
                  <a:srgbClr val="E8E8E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Allure Report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019175"/>
            <a:ext cx="9629106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-139" b="true">
                <a:solidFill>
                  <a:srgbClr val="E8E8E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About Allure Reporting</a:t>
            </a: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491083" y="8839200"/>
            <a:ext cx="353568" cy="419100"/>
          </a:xfrm>
          <a:custGeom>
            <a:avLst/>
            <a:gdLst/>
            <a:ahLst/>
            <a:cxnLst/>
            <a:rect r="r" b="b" t="t" l="l"/>
            <a:pathLst>
              <a:path h="419100" w="353568">
                <a:moveTo>
                  <a:pt x="0" y="0"/>
                </a:moveTo>
                <a:lnTo>
                  <a:pt x="353568" y="0"/>
                </a:lnTo>
                <a:lnTo>
                  <a:pt x="353568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01514" y="3434418"/>
            <a:ext cx="7446549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399" spc="-119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Allure provides a detailed, visual report for the automated test execution.</a:t>
            </a:r>
          </a:p>
          <a:p>
            <a:pPr algn="l">
              <a:lnSpc>
                <a:spcPts val="2879"/>
              </a:lnSpc>
            </a:pPr>
            <a:r>
              <a:rPr lang="en-US" sz="2399" spc="-119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It includes test case results, steps, attachments, logs, and screenshots on pass/failure.</a:t>
            </a:r>
          </a:p>
          <a:p>
            <a:pPr algn="l">
              <a:lnSpc>
                <a:spcPts val="2879"/>
              </a:lnSpc>
            </a:pPr>
            <a:r>
              <a:rPr lang="en-US" sz="2399" spc="-119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Helps in quickly identifying failures and analyzing trends.</a:t>
            </a:r>
          </a:p>
          <a:p>
            <a:pPr algn="l">
              <a:lnSpc>
                <a:spcPts val="2879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9420877" y="1077880"/>
            <a:ext cx="335294" cy="675501"/>
          </a:xfrm>
          <a:custGeom>
            <a:avLst/>
            <a:gdLst/>
            <a:ahLst/>
            <a:cxnLst/>
            <a:rect r="r" b="b" t="t" l="l"/>
            <a:pathLst>
              <a:path h="675501" w="335294">
                <a:moveTo>
                  <a:pt x="335294" y="0"/>
                </a:moveTo>
                <a:lnTo>
                  <a:pt x="0" y="0"/>
                </a:lnTo>
                <a:lnTo>
                  <a:pt x="0" y="675501"/>
                </a:lnTo>
                <a:lnTo>
                  <a:pt x="335294" y="675501"/>
                </a:lnTo>
                <a:lnTo>
                  <a:pt x="33529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16986382" y="9046350"/>
            <a:ext cx="272918" cy="211884"/>
          </a:xfrm>
          <a:custGeom>
            <a:avLst/>
            <a:gdLst/>
            <a:ahLst/>
            <a:cxnLst/>
            <a:rect r="r" b="b" t="t" l="l"/>
            <a:pathLst>
              <a:path h="211884" w="272918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true" rot="0">
            <a:off x="11228480" y="1031100"/>
            <a:ext cx="272918" cy="211884"/>
          </a:xfrm>
          <a:custGeom>
            <a:avLst/>
            <a:gdLst/>
            <a:ahLst/>
            <a:cxnLst/>
            <a:rect r="r" b="b" t="t" l="l"/>
            <a:pathLst>
              <a:path h="211884" w="272918">
                <a:moveTo>
                  <a:pt x="0" y="211884"/>
                </a:moveTo>
                <a:lnTo>
                  <a:pt x="272919" y="211884"/>
                </a:lnTo>
                <a:lnTo>
                  <a:pt x="272919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true" rot="0">
            <a:off x="16986382" y="1028700"/>
            <a:ext cx="272918" cy="211884"/>
          </a:xfrm>
          <a:custGeom>
            <a:avLst/>
            <a:gdLst/>
            <a:ahLst/>
            <a:cxnLst/>
            <a:rect r="r" b="b" t="t" l="l"/>
            <a:pathLst>
              <a:path h="211884" w="272918">
                <a:moveTo>
                  <a:pt x="272918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8" y="0"/>
                </a:lnTo>
                <a:lnTo>
                  <a:pt x="272918" y="2118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309322" y="1600200"/>
            <a:ext cx="5949978" cy="3175801"/>
          </a:xfrm>
          <a:custGeom>
            <a:avLst/>
            <a:gdLst/>
            <a:ahLst/>
            <a:cxnLst/>
            <a:rect r="r" b="b" t="t" l="l"/>
            <a:pathLst>
              <a:path h="3175801" w="5949978">
                <a:moveTo>
                  <a:pt x="0" y="0"/>
                </a:moveTo>
                <a:lnTo>
                  <a:pt x="5949978" y="0"/>
                </a:lnTo>
                <a:lnTo>
                  <a:pt x="5949978" y="3175801"/>
                </a:lnTo>
                <a:lnTo>
                  <a:pt x="0" y="31758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31770" y="2087685"/>
            <a:ext cx="6427530" cy="3627614"/>
            <a:chOff x="0" y="0"/>
            <a:chExt cx="1692847" cy="9554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92847" cy="955421"/>
            </a:xfrm>
            <a:custGeom>
              <a:avLst/>
              <a:gdLst/>
              <a:ahLst/>
              <a:cxnLst/>
              <a:rect r="r" b="b" t="t" l="l"/>
              <a:pathLst>
                <a:path h="955421" w="1692847">
                  <a:moveTo>
                    <a:pt x="0" y="0"/>
                  </a:moveTo>
                  <a:lnTo>
                    <a:pt x="1692847" y="0"/>
                  </a:lnTo>
                  <a:lnTo>
                    <a:pt x="1692847" y="955421"/>
                  </a:lnTo>
                  <a:lnTo>
                    <a:pt x="0" y="955421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692847" cy="983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831770" y="7081297"/>
            <a:ext cx="6427530" cy="90271"/>
            <a:chOff x="0" y="0"/>
            <a:chExt cx="1692847" cy="237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92847" cy="23775"/>
            </a:xfrm>
            <a:custGeom>
              <a:avLst/>
              <a:gdLst/>
              <a:ahLst/>
              <a:cxnLst/>
              <a:rect r="r" b="b" t="t" l="l"/>
              <a:pathLst>
                <a:path h="23775" w="1692847">
                  <a:moveTo>
                    <a:pt x="0" y="0"/>
                  </a:moveTo>
                  <a:lnTo>
                    <a:pt x="1692847" y="0"/>
                  </a:lnTo>
                  <a:lnTo>
                    <a:pt x="1692847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692847" cy="5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831770" y="6562400"/>
            <a:ext cx="272918" cy="211884"/>
          </a:xfrm>
          <a:custGeom>
            <a:avLst/>
            <a:gdLst/>
            <a:ahLst/>
            <a:cxnLst/>
            <a:rect r="r" b="b" t="t" l="l"/>
            <a:pathLst>
              <a:path h="211884" w="272918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6986382" y="1028700"/>
            <a:ext cx="272918" cy="211884"/>
          </a:xfrm>
          <a:custGeom>
            <a:avLst/>
            <a:gdLst/>
            <a:ahLst/>
            <a:cxnLst/>
            <a:rect r="r" b="b" t="t" l="l"/>
            <a:pathLst>
              <a:path h="211884" w="272918">
                <a:moveTo>
                  <a:pt x="272918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8" y="0"/>
                </a:lnTo>
                <a:lnTo>
                  <a:pt x="272918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2574" y="8839200"/>
            <a:ext cx="353568" cy="419100"/>
          </a:xfrm>
          <a:custGeom>
            <a:avLst/>
            <a:gdLst/>
            <a:ahLst/>
            <a:cxnLst/>
            <a:rect r="r" b="b" t="t" l="l"/>
            <a:pathLst>
              <a:path h="419100" w="353568">
                <a:moveTo>
                  <a:pt x="0" y="0"/>
                </a:moveTo>
                <a:lnTo>
                  <a:pt x="353568" y="0"/>
                </a:lnTo>
                <a:lnTo>
                  <a:pt x="353568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9409082" y="5439982"/>
            <a:ext cx="335294" cy="675501"/>
          </a:xfrm>
          <a:custGeom>
            <a:avLst/>
            <a:gdLst/>
            <a:ahLst/>
            <a:cxnLst/>
            <a:rect r="r" b="b" t="t" l="l"/>
            <a:pathLst>
              <a:path h="675501" w="335294">
                <a:moveTo>
                  <a:pt x="335294" y="0"/>
                </a:moveTo>
                <a:lnTo>
                  <a:pt x="0" y="0"/>
                </a:lnTo>
                <a:lnTo>
                  <a:pt x="0" y="675501"/>
                </a:lnTo>
                <a:lnTo>
                  <a:pt x="335294" y="675501"/>
                </a:lnTo>
                <a:lnTo>
                  <a:pt x="33529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10831770" y="1028700"/>
            <a:ext cx="272918" cy="211884"/>
          </a:xfrm>
          <a:custGeom>
            <a:avLst/>
            <a:gdLst/>
            <a:ahLst/>
            <a:cxnLst/>
            <a:rect r="r" b="b" t="t" l="l"/>
            <a:pathLst>
              <a:path h="211884" w="272918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6986382" y="6562400"/>
            <a:ext cx="272918" cy="211884"/>
          </a:xfrm>
          <a:custGeom>
            <a:avLst/>
            <a:gdLst/>
            <a:ahLst/>
            <a:cxnLst/>
            <a:rect r="r" b="b" t="t" l="l"/>
            <a:pathLst>
              <a:path h="211884" w="272918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40093" y="727063"/>
            <a:ext cx="1931240" cy="1919170"/>
          </a:xfrm>
          <a:custGeom>
            <a:avLst/>
            <a:gdLst/>
            <a:ahLst/>
            <a:cxnLst/>
            <a:rect r="r" b="b" t="t" l="l"/>
            <a:pathLst>
              <a:path h="1919170" w="1931240">
                <a:moveTo>
                  <a:pt x="0" y="0"/>
                </a:moveTo>
                <a:lnTo>
                  <a:pt x="1931240" y="0"/>
                </a:lnTo>
                <a:lnTo>
                  <a:pt x="1931240" y="1919170"/>
                </a:lnTo>
                <a:lnTo>
                  <a:pt x="0" y="19191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827322" y="2255982"/>
            <a:ext cx="4436425" cy="3291021"/>
          </a:xfrm>
          <a:custGeom>
            <a:avLst/>
            <a:gdLst/>
            <a:ahLst/>
            <a:cxnLst/>
            <a:rect r="r" b="b" t="t" l="l"/>
            <a:pathLst>
              <a:path h="3291021" w="4436425">
                <a:moveTo>
                  <a:pt x="0" y="0"/>
                </a:moveTo>
                <a:lnTo>
                  <a:pt x="4436426" y="0"/>
                </a:lnTo>
                <a:lnTo>
                  <a:pt x="4436426" y="3291021"/>
                </a:lnTo>
                <a:lnTo>
                  <a:pt x="0" y="32910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106284" y="2797276"/>
            <a:ext cx="1878502" cy="1688303"/>
          </a:xfrm>
          <a:custGeom>
            <a:avLst/>
            <a:gdLst/>
            <a:ahLst/>
            <a:cxnLst/>
            <a:rect r="r" b="b" t="t" l="l"/>
            <a:pathLst>
              <a:path h="1688303" w="1878502">
                <a:moveTo>
                  <a:pt x="0" y="0"/>
                </a:moveTo>
                <a:lnTo>
                  <a:pt x="1878502" y="0"/>
                </a:lnTo>
                <a:lnTo>
                  <a:pt x="1878502" y="1688303"/>
                </a:lnTo>
                <a:lnTo>
                  <a:pt x="0" y="16883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831770" y="7652701"/>
            <a:ext cx="7015243" cy="847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5"/>
              </a:lnSpc>
            </a:pPr>
            <a:r>
              <a:rPr lang="en-US" sz="7149" spc="-586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Challenges Faced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5439982"/>
            <a:ext cx="5021195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spc="-124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Manual Testing Challenges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65908" y="8839200"/>
            <a:ext cx="1114925" cy="419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spc="-70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Thynk Unlimited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4696" y="6115483"/>
            <a:ext cx="6919974" cy="125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b="true" sz="1400" i="true" spc="-70">
                <a:solidFill>
                  <a:srgbClr val="E8E8E8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The website was unstable and would crash frequently, disrupting test execution.</a:t>
            </a:r>
          </a:p>
          <a:p>
            <a:pPr algn="l">
              <a:lnSpc>
                <a:spcPts val="1680"/>
              </a:lnSpc>
            </a:pPr>
            <a:r>
              <a:rPr lang="en-US" b="true" sz="1400" i="true" spc="-70">
                <a:solidFill>
                  <a:srgbClr val="E8E8E8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During manual testing, some team members experienced disappearing leave requests, preventing them from completing the workflow.</a:t>
            </a:r>
          </a:p>
          <a:p>
            <a:pPr algn="l">
              <a:lnSpc>
                <a:spcPts val="1680"/>
              </a:lnSpc>
            </a:pPr>
            <a:r>
              <a:rPr lang="en-US" b="true" sz="1400" i="true" spc="-70">
                <a:solidFill>
                  <a:srgbClr val="E8E8E8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Complex scenarios required multiple user roles to validate, making coordination harder.</a:t>
            </a:r>
          </a:p>
          <a:p>
            <a:pPr algn="l">
              <a:lnSpc>
                <a:spcPts val="168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871333" y="8315474"/>
            <a:ext cx="7594585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9"/>
              </a:lnSpc>
            </a:pPr>
            <a:r>
              <a:rPr lang="en-US" sz="1699" spc="-84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Coordinating test execution among team members while dealing with unstable features.</a:t>
            </a:r>
          </a:p>
          <a:p>
            <a:pPr algn="l">
              <a:lnSpc>
                <a:spcPts val="2039"/>
              </a:lnSpc>
            </a:pPr>
            <a:r>
              <a:rPr lang="en-US" sz="1699" spc="-84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Maintaining clear documentation of steps and expected results to reproduce issues effectively.</a:t>
            </a:r>
          </a:p>
          <a:p>
            <a:pPr algn="l">
              <a:lnSpc>
                <a:spcPts val="1680"/>
              </a:lnSpc>
            </a:pPr>
          </a:p>
          <a:p>
            <a:pPr algn="l">
              <a:lnSpc>
                <a:spcPts val="168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3944588" y="7414576"/>
            <a:ext cx="5199412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b="true" sz="2199" i="true" spc="-109">
                <a:solidFill>
                  <a:srgbClr val="E8E8E8"/>
                </a:solidFill>
                <a:latin typeface="Open Sauce Bold Italics"/>
                <a:ea typeface="Open Sauce Bold Italics"/>
                <a:cs typeface="Open Sauce Bold Italics"/>
                <a:sym typeface="Open Sauce Bold Italics"/>
              </a:rPr>
              <a:t>Team &amp; Process Challenges</a:t>
            </a:r>
          </a:p>
          <a:p>
            <a:pPr algn="l">
              <a:lnSpc>
                <a:spcPts val="2159"/>
              </a:lnSpc>
            </a:pPr>
          </a:p>
          <a:p>
            <a:pPr algn="l">
              <a:lnSpc>
                <a:spcPts val="215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67867" y="4264871"/>
            <a:ext cx="8768217" cy="4781479"/>
            <a:chOff x="0" y="0"/>
            <a:chExt cx="2309325" cy="1259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9325" cy="1259320"/>
            </a:xfrm>
            <a:custGeom>
              <a:avLst/>
              <a:gdLst/>
              <a:ahLst/>
              <a:cxnLst/>
              <a:rect r="r" b="b" t="t" l="l"/>
              <a:pathLst>
                <a:path h="1259320" w="2309325">
                  <a:moveTo>
                    <a:pt x="0" y="0"/>
                  </a:moveTo>
                  <a:lnTo>
                    <a:pt x="2309325" y="0"/>
                  </a:lnTo>
                  <a:lnTo>
                    <a:pt x="2309325" y="1259320"/>
                  </a:lnTo>
                  <a:lnTo>
                    <a:pt x="0" y="1259320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309325" cy="12878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491083" y="1028700"/>
            <a:ext cx="353568" cy="419100"/>
          </a:xfrm>
          <a:custGeom>
            <a:avLst/>
            <a:gdLst/>
            <a:ahLst/>
            <a:cxnLst/>
            <a:rect r="r" b="b" t="t" l="l"/>
            <a:pathLst>
              <a:path h="419100" w="353568">
                <a:moveTo>
                  <a:pt x="0" y="0"/>
                </a:moveTo>
                <a:lnTo>
                  <a:pt x="353568" y="0"/>
                </a:lnTo>
                <a:lnTo>
                  <a:pt x="353568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9046350"/>
            <a:ext cx="272918" cy="211884"/>
          </a:xfrm>
          <a:custGeom>
            <a:avLst/>
            <a:gdLst/>
            <a:ahLst/>
            <a:cxnLst/>
            <a:rect r="r" b="b" t="t" l="l"/>
            <a:pathLst>
              <a:path h="211884" w="272918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028700" y="1028700"/>
            <a:ext cx="272918" cy="211884"/>
          </a:xfrm>
          <a:custGeom>
            <a:avLst/>
            <a:gdLst/>
            <a:ahLst/>
            <a:cxnLst/>
            <a:rect r="r" b="b" t="t" l="l"/>
            <a:pathLst>
              <a:path h="211884" w="272918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028700" y="4805750"/>
            <a:ext cx="335294" cy="675501"/>
          </a:xfrm>
          <a:custGeom>
            <a:avLst/>
            <a:gdLst/>
            <a:ahLst/>
            <a:cxnLst/>
            <a:rect r="r" b="b" t="t" l="l"/>
            <a:pathLst>
              <a:path h="675501" w="335294">
                <a:moveTo>
                  <a:pt x="335294" y="0"/>
                </a:moveTo>
                <a:lnTo>
                  <a:pt x="0" y="0"/>
                </a:lnTo>
                <a:lnTo>
                  <a:pt x="0" y="675500"/>
                </a:lnTo>
                <a:lnTo>
                  <a:pt x="335294" y="675500"/>
                </a:lnTo>
                <a:lnTo>
                  <a:pt x="33529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21026" y="5746875"/>
            <a:ext cx="5950649" cy="4511674"/>
          </a:xfrm>
          <a:custGeom>
            <a:avLst/>
            <a:gdLst/>
            <a:ahLst/>
            <a:cxnLst/>
            <a:rect r="r" b="b" t="t" l="l"/>
            <a:pathLst>
              <a:path h="4511674" w="5950649">
                <a:moveTo>
                  <a:pt x="0" y="0"/>
                </a:moveTo>
                <a:lnTo>
                  <a:pt x="5950649" y="0"/>
                </a:lnTo>
                <a:lnTo>
                  <a:pt x="5950649" y="4511674"/>
                </a:lnTo>
                <a:lnTo>
                  <a:pt x="0" y="45116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27144" y="1880889"/>
            <a:ext cx="7032156" cy="75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69"/>
              </a:lnSpc>
            </a:pPr>
            <a:r>
              <a:rPr lang="en-US" sz="6511" spc="-533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Lessons Learned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79076" y="4805750"/>
            <a:ext cx="8457008" cy="359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199" spc="-109" b="true">
                <a:solidFill>
                  <a:srgbClr val="E8E8E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Team Collaboration:</a:t>
            </a:r>
          </a:p>
          <a:p>
            <a:pPr algn="l">
              <a:lnSpc>
                <a:spcPts val="2039"/>
              </a:lnSpc>
            </a:pPr>
            <a:r>
              <a:rPr lang="en-US" sz="1699" spc="-84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 Working closely as a team increased test coverage, helped uncover critical issues faster, and ensured consistent understanding of workflows.</a:t>
            </a:r>
          </a:p>
          <a:p>
            <a:pPr algn="l">
              <a:lnSpc>
                <a:spcPts val="2639"/>
              </a:lnSpc>
            </a:pPr>
            <a:r>
              <a:rPr lang="en-US" sz="2199" spc="-109" b="true">
                <a:solidFill>
                  <a:srgbClr val="E8E8E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Effective Reporting:</a:t>
            </a:r>
          </a:p>
          <a:p>
            <a:pPr algn="l">
              <a:lnSpc>
                <a:spcPts val="2039"/>
              </a:lnSpc>
            </a:pPr>
            <a:r>
              <a:rPr lang="en-US" sz="1699" spc="-84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 Implementing Allure Reports provided visual insights, detailed execution steps, and screenshots for both passed and failed tests, improving transparency.</a:t>
            </a:r>
          </a:p>
          <a:p>
            <a:pPr algn="l">
              <a:lnSpc>
                <a:spcPts val="2519"/>
              </a:lnSpc>
            </a:pPr>
            <a:r>
              <a:rPr lang="en-US" sz="2099" spc="-104" b="true">
                <a:solidFill>
                  <a:srgbClr val="E8E8E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Adaptability &amp; Problem Solving:</a:t>
            </a:r>
          </a:p>
          <a:p>
            <a:pPr algn="l">
              <a:lnSpc>
                <a:spcPts val="2039"/>
              </a:lnSpc>
            </a:pPr>
            <a:r>
              <a:rPr lang="en-US" sz="1699" spc="-84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 Handling unstable website behavior, disappearing data, and dynamic workflows taught the team to adapt scripts, improve synchronization, and anticipate issues proactively.</a:t>
            </a:r>
          </a:p>
          <a:p>
            <a:pPr algn="l">
              <a:lnSpc>
                <a:spcPts val="2399"/>
              </a:lnSpc>
            </a:pPr>
            <a:r>
              <a:rPr lang="en-US" sz="1999" spc="-99" b="true">
                <a:solidFill>
                  <a:srgbClr val="E8E8E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Continuous Improvement:</a:t>
            </a:r>
          </a:p>
          <a:p>
            <a:pPr algn="l">
              <a:lnSpc>
                <a:spcPts val="2039"/>
              </a:lnSpc>
            </a:pPr>
            <a:r>
              <a:rPr lang="en-US" sz="1699" spc="-84">
                <a:solidFill>
                  <a:srgbClr val="E8E8E8"/>
                </a:solidFill>
                <a:latin typeface="Open Sauce"/>
                <a:ea typeface="Open Sauce"/>
                <a:cs typeface="Open Sauce"/>
                <a:sym typeface="Open Sauce"/>
              </a:rPr>
              <a:t> Lessons from this project can be applied to future projects to streamline test planning, automation, and reporting.</a:t>
            </a:r>
          </a:p>
          <a:p>
            <a:pPr algn="l">
              <a:lnSpc>
                <a:spcPts val="203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42936" y="7801612"/>
            <a:ext cx="5799490" cy="90271"/>
            <a:chOff x="0" y="0"/>
            <a:chExt cx="1527438" cy="237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7438" cy="23775"/>
            </a:xfrm>
            <a:custGeom>
              <a:avLst/>
              <a:gdLst/>
              <a:ahLst/>
              <a:cxnLst/>
              <a:rect r="r" b="b" t="t" l="l"/>
              <a:pathLst>
                <a:path h="23775" w="1527438">
                  <a:moveTo>
                    <a:pt x="0" y="0"/>
                  </a:moveTo>
                  <a:lnTo>
                    <a:pt x="1527438" y="0"/>
                  </a:lnTo>
                  <a:lnTo>
                    <a:pt x="1527438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527438" cy="52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37635" y="8392383"/>
            <a:ext cx="272918" cy="211884"/>
          </a:xfrm>
          <a:custGeom>
            <a:avLst/>
            <a:gdLst/>
            <a:ahLst/>
            <a:cxnLst/>
            <a:rect r="r" b="b" t="t" l="l"/>
            <a:pathLst>
              <a:path h="211884" w="272918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2418110" y="2504482"/>
            <a:ext cx="272918" cy="211884"/>
          </a:xfrm>
          <a:custGeom>
            <a:avLst/>
            <a:gdLst/>
            <a:ahLst/>
            <a:cxnLst/>
            <a:rect r="r" b="b" t="t" l="l"/>
            <a:pathLst>
              <a:path h="211884" w="272918">
                <a:moveTo>
                  <a:pt x="272918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8" y="0"/>
                </a:lnTo>
                <a:lnTo>
                  <a:pt x="272918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2574" y="1028700"/>
            <a:ext cx="353568" cy="419100"/>
          </a:xfrm>
          <a:custGeom>
            <a:avLst/>
            <a:gdLst/>
            <a:ahLst/>
            <a:cxnLst/>
            <a:rect r="r" b="b" t="t" l="l"/>
            <a:pathLst>
              <a:path h="419100" w="353568">
                <a:moveTo>
                  <a:pt x="0" y="0"/>
                </a:moveTo>
                <a:lnTo>
                  <a:pt x="353568" y="0"/>
                </a:lnTo>
                <a:lnTo>
                  <a:pt x="353568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2418110" y="8286441"/>
            <a:ext cx="272918" cy="211884"/>
          </a:xfrm>
          <a:custGeom>
            <a:avLst/>
            <a:gdLst/>
            <a:ahLst/>
            <a:cxnLst/>
            <a:rect r="r" b="b" t="t" l="l"/>
            <a:pathLst>
              <a:path h="211884" w="272918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3201175" y="2610424"/>
            <a:ext cx="272918" cy="211884"/>
          </a:xfrm>
          <a:custGeom>
            <a:avLst/>
            <a:gdLst/>
            <a:ahLst/>
            <a:cxnLst/>
            <a:rect r="r" b="b" t="t" l="l"/>
            <a:pathLst>
              <a:path h="211884" w="272918">
                <a:moveTo>
                  <a:pt x="0" y="211884"/>
                </a:moveTo>
                <a:lnTo>
                  <a:pt x="272919" y="211884"/>
                </a:lnTo>
                <a:lnTo>
                  <a:pt x="272919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25806" y="4775277"/>
            <a:ext cx="2833749" cy="3026334"/>
          </a:xfrm>
          <a:custGeom>
            <a:avLst/>
            <a:gdLst/>
            <a:ahLst/>
            <a:cxnLst/>
            <a:rect r="r" b="b" t="t" l="l"/>
            <a:pathLst>
              <a:path h="3026334" w="2833749">
                <a:moveTo>
                  <a:pt x="0" y="0"/>
                </a:moveTo>
                <a:lnTo>
                  <a:pt x="2833749" y="0"/>
                </a:lnTo>
                <a:lnTo>
                  <a:pt x="2833749" y="3026335"/>
                </a:lnTo>
                <a:lnTo>
                  <a:pt x="0" y="30263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541981" y="2847382"/>
            <a:ext cx="6685672" cy="1141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95"/>
              </a:lnSpc>
            </a:pPr>
            <a:r>
              <a:rPr lang="en-US" b="true" sz="9756" spc="-800">
                <a:solidFill>
                  <a:srgbClr val="FE7A1E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DAG5LGgvZfw</dc:identifier>
  <dcterms:modified xsi:type="dcterms:W3CDTF">2011-08-01T06:04:30Z</dcterms:modified>
  <cp:revision>1</cp:revision>
  <dc:title>Black White and Pink Modern Software Engineer Presentation</dc:title>
</cp:coreProperties>
</file>